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Rajdhani"/>
      <p:regular r:id="rId22"/>
      <p:bold r:id="rId23"/>
    </p:embeddedFont>
    <p:embeddedFont>
      <p:font typeface="Open Sans Light"/>
      <p:regular r:id="rId24"/>
      <p:bold r:id="rId25"/>
      <p:italic r:id="rId26"/>
      <p:boldItalic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22" Type="http://schemas.openxmlformats.org/officeDocument/2006/relationships/font" Target="fonts/Rajdhani-regular.fntdata"/><Relationship Id="rId21" Type="http://schemas.openxmlformats.org/officeDocument/2006/relationships/font" Target="fonts/Nunito-boldItalic.fntdata"/><Relationship Id="rId24" Type="http://schemas.openxmlformats.org/officeDocument/2006/relationships/font" Target="fonts/OpenSansLight-regular.fntdata"/><Relationship Id="rId23" Type="http://schemas.openxmlformats.org/officeDocument/2006/relationships/font" Target="fonts/Rajdhani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OpenSansLight-italic.fntdata"/><Relationship Id="rId25" Type="http://schemas.openxmlformats.org/officeDocument/2006/relationships/font" Target="fonts/OpenSansLight-bold.fntdata"/><Relationship Id="rId28" Type="http://schemas.openxmlformats.org/officeDocument/2006/relationships/font" Target="fonts/OpenSans-regular.fntdata"/><Relationship Id="rId27" Type="http://schemas.openxmlformats.org/officeDocument/2006/relationships/font" Target="fonts/OpenSansLigh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Nunito-bold.fntdata"/><Relationship Id="rId18" Type="http://schemas.openxmlformats.org/officeDocument/2006/relationships/font" Target="fonts/Nunito-regular.fntdata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d1baf1a06_3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d1baf1a06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8de52cda3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8de52cda3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8e6c83523f_0_1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8e6c83523f_0_1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e6c83523f_0_1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8e6c83523f_0_1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b0bb4a7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b0bb4a7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8de52cda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8de52cda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d8de52cda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d8de52cda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8de52cda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8de52cda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8de52cda3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8de52cda3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8de52cda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8de52cda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8de52cda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8de52cda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7" name="Google Shape;3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/>
          <p:nvPr/>
        </p:nvSpPr>
        <p:spPr>
          <a:xfrm>
            <a:off x="-148900" y="-94750"/>
            <a:ext cx="9488400" cy="53601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" name="Google Shape;4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4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44" name="Google Shape;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5149" y="3700742"/>
            <a:ext cx="2416852" cy="10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48" name="Google Shape;48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62" name="Google Shape;62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/>
          <p:nvPr/>
        </p:nvSpPr>
        <p:spPr>
          <a:xfrm>
            <a:off x="4572000" y="-125"/>
            <a:ext cx="4572000" cy="468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68" name="Google Shape;68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74" name="Google Shape;74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CUSTOM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7"/>
          <p:cNvSpPr/>
          <p:nvPr/>
        </p:nvSpPr>
        <p:spPr>
          <a:xfrm>
            <a:off x="-148900" y="-94750"/>
            <a:ext cx="9488400" cy="5360100"/>
          </a:xfrm>
          <a:prstGeom prst="rect">
            <a:avLst/>
          </a:prstGeom>
          <a:solidFill>
            <a:srgbClr val="33383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41700" y="2367187"/>
            <a:ext cx="2355801" cy="5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8"/>
          <p:cNvSpPr txBox="1"/>
          <p:nvPr>
            <p:ph type="title"/>
          </p:nvPr>
        </p:nvSpPr>
        <p:spPr>
          <a:xfrm>
            <a:off x="3519224" y="988675"/>
            <a:ext cx="523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5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pic>
        <p:nvPicPr>
          <p:cNvPr id="81" name="Google Shape;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5149" y="3700742"/>
            <a:ext cx="2416852" cy="10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5" name="Google Shape;25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/>
          <p:nvPr/>
        </p:nvSpPr>
        <p:spPr>
          <a:xfrm>
            <a:off x="4572000" y="-125"/>
            <a:ext cx="4572000" cy="468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1" name="Google Shape;3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" name="Google Shape;3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5600" y="4856100"/>
            <a:ext cx="9175200" cy="332100"/>
          </a:xfrm>
          <a:prstGeom prst="rect">
            <a:avLst/>
          </a:prstGeom>
          <a:solidFill>
            <a:srgbClr val="EC18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" name="Google Shape;7;p1"/>
          <p:cNvSpPr txBox="1"/>
          <p:nvPr/>
        </p:nvSpPr>
        <p:spPr>
          <a:xfrm>
            <a:off x="111657" y="4953600"/>
            <a:ext cx="21879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Kernel y llamadas al sistema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074225" y="4931037"/>
            <a:ext cx="764551" cy="18222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9"/>
          <p:cNvSpPr txBox="1"/>
          <p:nvPr>
            <p:ph type="title"/>
          </p:nvPr>
        </p:nvSpPr>
        <p:spPr>
          <a:xfrm>
            <a:off x="3977175" y="1444875"/>
            <a:ext cx="4446900" cy="1910100"/>
          </a:xfrm>
          <a:prstGeom prst="rect">
            <a:avLst/>
          </a:prstGeom>
        </p:spPr>
        <p:txBody>
          <a:bodyPr anchorCtr="0" anchor="t" bIns="91425" lIns="91425" spcFirstLastPara="1" rIns="18000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Ética y </a:t>
            </a:r>
            <a:r>
              <a:rPr lang="es"/>
              <a:t>Práctica</a:t>
            </a:r>
            <a:r>
              <a:rPr lang="es"/>
              <a:t> profesional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200" y="2081850"/>
            <a:ext cx="8007300" cy="269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8"/>
          <p:cNvSpPr txBox="1"/>
          <p:nvPr/>
        </p:nvSpPr>
        <p:spPr>
          <a:xfrm>
            <a:off x="718200" y="4807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Principio 8: Personal</a:t>
            </a:r>
            <a:endParaRPr b="1" sz="3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9" name="Google Shape;179;p38"/>
          <p:cNvSpPr txBox="1"/>
          <p:nvPr/>
        </p:nvSpPr>
        <p:spPr>
          <a:xfrm>
            <a:off x="718200" y="1171225"/>
            <a:ext cx="76584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Los profesionales participarán toda su vida en el aprendizaje relacionado con la práctica de su profesión y promoverán un enfoque ético en la práctica de la profesión</a:t>
            </a:r>
            <a:endParaRPr sz="16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80" name="Google Shape;180;p38"/>
          <p:cNvSpPr/>
          <p:nvPr/>
        </p:nvSpPr>
        <p:spPr>
          <a:xfrm>
            <a:off x="817625" y="2286775"/>
            <a:ext cx="2314500" cy="855000"/>
          </a:xfrm>
          <a:prstGeom prst="wedgeRoundRectCallout">
            <a:avLst>
              <a:gd fmla="val -20337" name="adj1"/>
              <a:gd fmla="val 5000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Añadimos una nuevo test de rendimiento, pero nos enteramos de que el propio test es defectuoso.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1" name="Google Shape;181;p38"/>
          <p:cNvSpPr/>
          <p:nvPr/>
        </p:nvSpPr>
        <p:spPr>
          <a:xfrm>
            <a:off x="3523450" y="2286775"/>
            <a:ext cx="2119800" cy="11673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Ahora nuestro producto no pasa nuestro propio test y nuestros clientes piden ver los resultados del test.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2" name="Google Shape;182;p38"/>
          <p:cNvSpPr/>
          <p:nvPr/>
        </p:nvSpPr>
        <p:spPr>
          <a:xfrm>
            <a:off x="7384875" y="2286775"/>
            <a:ext cx="991800" cy="13041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Ni siquiera sabía que los datos podían ser reales.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3" name="Google Shape;183;p38"/>
          <p:cNvSpPr/>
          <p:nvPr/>
        </p:nvSpPr>
        <p:spPr>
          <a:xfrm>
            <a:off x="6080475" y="2346425"/>
            <a:ext cx="1249200" cy="8964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¿Tengo permiso para falsear los datos del test?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83C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83C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0"/>
          <p:cNvSpPr txBox="1"/>
          <p:nvPr/>
        </p:nvSpPr>
        <p:spPr>
          <a:xfrm>
            <a:off x="3609750" y="1495200"/>
            <a:ext cx="48084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7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Principios de la ética</a:t>
            </a:r>
            <a:endParaRPr b="1" sz="37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2" name="Google Shape;92;p30"/>
          <p:cNvSpPr txBox="1"/>
          <p:nvPr/>
        </p:nvSpPr>
        <p:spPr>
          <a:xfrm>
            <a:off x="2740403" y="2195563"/>
            <a:ext cx="5487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FFFFFF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b="1" sz="6000">
              <a:solidFill>
                <a:srgbClr val="FFFFF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3" name="Google Shape;93;p30"/>
          <p:cNvSpPr/>
          <p:nvPr/>
        </p:nvSpPr>
        <p:spPr>
          <a:xfrm>
            <a:off x="3438450" y="2141125"/>
            <a:ext cx="18600" cy="108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1"/>
          <p:cNvSpPr txBox="1"/>
          <p:nvPr/>
        </p:nvSpPr>
        <p:spPr>
          <a:xfrm>
            <a:off x="718200" y="4807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Principio 1: Sociedad</a:t>
            </a:r>
            <a:endParaRPr b="1" sz="3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" name="Google Shape;99;p31"/>
          <p:cNvSpPr txBox="1"/>
          <p:nvPr/>
        </p:nvSpPr>
        <p:spPr>
          <a:xfrm>
            <a:off x="718200" y="1171225"/>
            <a:ext cx="7213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Los profesionales actuarán en forma congruente con el Interés social</a:t>
            </a: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endParaRPr sz="16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00" name="Google Shape;1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204" y="1739425"/>
            <a:ext cx="7773725" cy="278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1"/>
          <p:cNvSpPr/>
          <p:nvPr/>
        </p:nvSpPr>
        <p:spPr>
          <a:xfrm>
            <a:off x="1074775" y="2122300"/>
            <a:ext cx="2167500" cy="881700"/>
          </a:xfrm>
          <a:prstGeom prst="wedgeRoundRectCallout">
            <a:avLst>
              <a:gd fmla="val -20337" name="adj1"/>
              <a:gd fmla="val 5000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"/>
                <a:ea typeface="Nunito"/>
                <a:cs typeface="Nunito"/>
                <a:sym typeface="Nunito"/>
              </a:rPr>
              <a:t>Wally, descubrí una falla mortal en nuestro producto. ¿A quien lo debería 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informar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?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2" name="Google Shape;102;p31"/>
          <p:cNvSpPr/>
          <p:nvPr/>
        </p:nvSpPr>
        <p:spPr>
          <a:xfrm>
            <a:off x="3596900" y="2122300"/>
            <a:ext cx="2167500" cy="10659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"/>
                <a:ea typeface="Nunito"/>
                <a:cs typeface="Nunito"/>
                <a:sym typeface="Nunito"/>
              </a:rPr>
              <a:t>A nadie. Las acciones se desplomarían y habría despidos masivos. Tu carrera se arruinaría.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3" name="Google Shape;103;p31"/>
          <p:cNvSpPr/>
          <p:nvPr/>
        </p:nvSpPr>
        <p:spPr>
          <a:xfrm>
            <a:off x="6063875" y="2122300"/>
            <a:ext cx="2167500" cy="6705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"/>
                <a:ea typeface="Nunito"/>
                <a:cs typeface="Nunito"/>
                <a:sym typeface="Nunito"/>
              </a:rPr>
              <a:t>Pero mi negligencia podría causar la muerte de una docena de clientes.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4" name="Google Shape;104;p31"/>
          <p:cNvSpPr/>
          <p:nvPr/>
        </p:nvSpPr>
        <p:spPr>
          <a:xfrm>
            <a:off x="6907150" y="2853350"/>
            <a:ext cx="1324200" cy="7476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"/>
                <a:ea typeface="Nunito"/>
                <a:cs typeface="Nunito"/>
                <a:sym typeface="Nunito"/>
              </a:rPr>
              <a:t>La primera docena es siempre la 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más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s" sz="1200">
                <a:latin typeface="Nunito"/>
                <a:ea typeface="Nunito"/>
                <a:cs typeface="Nunito"/>
                <a:sym typeface="Nunito"/>
              </a:rPr>
              <a:t>difícil.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2"/>
          <p:cNvSpPr txBox="1"/>
          <p:nvPr/>
        </p:nvSpPr>
        <p:spPr>
          <a:xfrm>
            <a:off x="718200" y="4807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Principio 2: Cliente y Empresario</a:t>
            </a:r>
            <a:endParaRPr b="1" sz="3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10" name="Google Shape;110;p32"/>
          <p:cNvSpPr txBox="1"/>
          <p:nvPr/>
        </p:nvSpPr>
        <p:spPr>
          <a:xfrm>
            <a:off x="718200" y="1171225"/>
            <a:ext cx="72135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Los profesionales actuarán de manera que se concilien los mejores intereses de sus clientes y empresarios congruentemente con el interés social</a:t>
            </a:r>
            <a:endParaRPr sz="16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11" name="Google Shape;11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563" y="1900338"/>
            <a:ext cx="7918876" cy="265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32"/>
          <p:cNvSpPr/>
          <p:nvPr/>
        </p:nvSpPr>
        <p:spPr>
          <a:xfrm>
            <a:off x="863525" y="2130900"/>
            <a:ext cx="2167500" cy="946500"/>
          </a:xfrm>
          <a:prstGeom prst="wedgeRoundRectCallout">
            <a:avLst>
              <a:gd fmla="val -20337" name="adj1"/>
              <a:gd fmla="val 5000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"/>
                <a:ea typeface="Nunito"/>
                <a:cs typeface="Nunito"/>
                <a:sym typeface="Nunito"/>
              </a:rPr>
              <a:t>Terminé el análisis fraudulento que pidió para apoyar la decisión que ya había tomado.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3" name="Google Shape;113;p32"/>
          <p:cNvSpPr/>
          <p:nvPr/>
        </p:nvSpPr>
        <p:spPr>
          <a:xfrm>
            <a:off x="3488263" y="2130900"/>
            <a:ext cx="2167500" cy="10659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"/>
                <a:ea typeface="Nunito"/>
                <a:cs typeface="Nunito"/>
                <a:sym typeface="Nunito"/>
              </a:rPr>
              <a:t>Es una traición total a los accionistas y una bofetada a cualquiera que valore el comportamiento racional.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4" name="Google Shape;114;p32"/>
          <p:cNvSpPr/>
          <p:nvPr/>
        </p:nvSpPr>
        <p:spPr>
          <a:xfrm>
            <a:off x="6063850" y="2130900"/>
            <a:ext cx="1056300" cy="10659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"/>
                <a:ea typeface="Nunito"/>
                <a:cs typeface="Nunito"/>
                <a:sym typeface="Nunito"/>
              </a:rPr>
              <a:t>Gracias. Eso es exacta-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"/>
                <a:ea typeface="Nunito"/>
                <a:cs typeface="Nunito"/>
                <a:sym typeface="Nunito"/>
              </a:rPr>
              <a:t>mente lo que quería.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5" name="Google Shape;115;p32"/>
          <p:cNvSpPr/>
          <p:nvPr/>
        </p:nvSpPr>
        <p:spPr>
          <a:xfrm>
            <a:off x="7164325" y="2416200"/>
            <a:ext cx="1056300" cy="4959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Nunito"/>
                <a:ea typeface="Nunito"/>
                <a:cs typeface="Nunito"/>
                <a:sym typeface="Nunito"/>
              </a:rPr>
              <a:t>De nada.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400" y="1885525"/>
            <a:ext cx="7888899" cy="278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33"/>
          <p:cNvSpPr txBox="1"/>
          <p:nvPr/>
        </p:nvSpPr>
        <p:spPr>
          <a:xfrm>
            <a:off x="718200" y="4807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Principio 3: Producto</a:t>
            </a:r>
            <a:endParaRPr b="1" sz="3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2" name="Google Shape;122;p33"/>
          <p:cNvSpPr txBox="1"/>
          <p:nvPr/>
        </p:nvSpPr>
        <p:spPr>
          <a:xfrm>
            <a:off x="718200" y="1171225"/>
            <a:ext cx="72135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Los profesionales asegurarán que sus productos y modificaciones correspondientes cumplen los estándares profesionales </a:t>
            </a: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más</a:t>
            </a: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altos posibles.</a:t>
            </a:r>
            <a:endParaRPr sz="16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3" name="Google Shape;123;p33"/>
          <p:cNvSpPr/>
          <p:nvPr/>
        </p:nvSpPr>
        <p:spPr>
          <a:xfrm>
            <a:off x="912700" y="2131200"/>
            <a:ext cx="2167500" cy="1065900"/>
          </a:xfrm>
          <a:prstGeom prst="wedgeRoundRectCallout">
            <a:avLst>
              <a:gd fmla="val -20337" name="adj1"/>
              <a:gd fmla="val 5000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Si construimos nuestro software sin errores, podemos obtener un 10% de retorno de nuestra inversión.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4" name="Google Shape;124;p33"/>
          <p:cNvSpPr/>
          <p:nvPr/>
        </p:nvSpPr>
        <p:spPr>
          <a:xfrm>
            <a:off x="3473875" y="2168225"/>
            <a:ext cx="2196300" cy="9735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Pero si hacemos un mal trabajo, podemos obtener un 40% de beneficios vendiendo mejoras y servicios.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5" name="Google Shape;125;p33"/>
          <p:cNvSpPr/>
          <p:nvPr/>
        </p:nvSpPr>
        <p:spPr>
          <a:xfrm>
            <a:off x="6063850" y="2131200"/>
            <a:ext cx="1164900" cy="11760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Pero no se preocupen. Solo tenemos presupuesto para un mal trabajo.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6" name="Google Shape;126;p33"/>
          <p:cNvSpPr/>
          <p:nvPr/>
        </p:nvSpPr>
        <p:spPr>
          <a:xfrm>
            <a:off x="7302100" y="2131200"/>
            <a:ext cx="982500" cy="10659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latin typeface="Nunito"/>
                <a:ea typeface="Nunito"/>
                <a:cs typeface="Nunito"/>
                <a:sym typeface="Nunito"/>
              </a:rPr>
              <a:t>no puedo recordar si fuimos tacaños  o inteligentes.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525" y="1885525"/>
            <a:ext cx="8390999" cy="295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4"/>
          <p:cNvSpPr txBox="1"/>
          <p:nvPr/>
        </p:nvSpPr>
        <p:spPr>
          <a:xfrm>
            <a:off x="718200" y="4807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Principio 4: Juicio</a:t>
            </a:r>
            <a:endParaRPr b="1" sz="3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33" name="Google Shape;133;p34"/>
          <p:cNvSpPr txBox="1"/>
          <p:nvPr/>
        </p:nvSpPr>
        <p:spPr>
          <a:xfrm>
            <a:off x="718200" y="1171225"/>
            <a:ext cx="72135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Los profesionales mantendrán integridad e independencia en su juicio profesional</a:t>
            </a:r>
            <a:endParaRPr sz="16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4" name="Google Shape;134;p34"/>
          <p:cNvSpPr/>
          <p:nvPr/>
        </p:nvSpPr>
        <p:spPr>
          <a:xfrm>
            <a:off x="664725" y="2489375"/>
            <a:ext cx="2292900" cy="762900"/>
          </a:xfrm>
          <a:prstGeom prst="wedgeRoundRectCallout">
            <a:avLst>
              <a:gd fmla="val -20337" name="adj1"/>
              <a:gd fmla="val 5000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Le recomiendo que compre el software de la base de datos Dogbert.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5" name="Google Shape;135;p34"/>
          <p:cNvSpPr/>
          <p:nvPr/>
        </p:nvSpPr>
        <p:spPr>
          <a:xfrm>
            <a:off x="3412588" y="2177400"/>
            <a:ext cx="2196300" cy="9735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¿Acabo de pagar a un consultor para que recomiende el software de su propia empresa?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6" name="Google Shape;136;p34"/>
          <p:cNvSpPr/>
          <p:nvPr/>
        </p:nvSpPr>
        <p:spPr>
          <a:xfrm>
            <a:off x="6173950" y="2287500"/>
            <a:ext cx="982500" cy="10659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¿Quién lo </a:t>
            </a:r>
            <a:r>
              <a:rPr lang="es" sz="1100">
                <a:latin typeface="Nunito"/>
                <a:ea typeface="Nunito"/>
                <a:cs typeface="Nunito"/>
                <a:sym typeface="Nunito"/>
              </a:rPr>
              <a:t>instalará</a:t>
            </a:r>
            <a:r>
              <a:rPr lang="es" sz="1100">
                <a:latin typeface="Nunito"/>
                <a:ea typeface="Nunito"/>
                <a:cs typeface="Nunito"/>
                <a:sym typeface="Nunito"/>
              </a:rPr>
              <a:t> y </a:t>
            </a:r>
            <a:r>
              <a:rPr lang="es" sz="1100">
                <a:latin typeface="Nunito"/>
                <a:ea typeface="Nunito"/>
                <a:cs typeface="Nunito"/>
                <a:sym typeface="Nunito"/>
              </a:rPr>
              <a:t>probará</a:t>
            </a:r>
            <a:r>
              <a:rPr lang="es" sz="1100">
                <a:latin typeface="Nunito"/>
                <a:ea typeface="Nunito"/>
                <a:cs typeface="Nunito"/>
                <a:sym typeface="Nunito"/>
              </a:rPr>
              <a:t>?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7" name="Google Shape;137;p34"/>
          <p:cNvSpPr/>
          <p:nvPr/>
        </p:nvSpPr>
        <p:spPr>
          <a:xfrm>
            <a:off x="7228650" y="2287500"/>
            <a:ext cx="1290900" cy="10125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¿Tal vez un consultor que conozca el producto?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8" name="Google Shape;138;p34"/>
          <p:cNvSpPr/>
          <p:nvPr/>
        </p:nvSpPr>
        <p:spPr>
          <a:xfrm>
            <a:off x="4318150" y="3197100"/>
            <a:ext cx="1290900" cy="5049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Soy totalmente objetivo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00" y="1807637"/>
            <a:ext cx="7914899" cy="295026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5"/>
          <p:cNvSpPr txBox="1"/>
          <p:nvPr/>
        </p:nvSpPr>
        <p:spPr>
          <a:xfrm>
            <a:off x="718200" y="4807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Principio 4: Administración</a:t>
            </a:r>
            <a:endParaRPr b="1" sz="3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45" name="Google Shape;145;p35"/>
          <p:cNvSpPr txBox="1"/>
          <p:nvPr/>
        </p:nvSpPr>
        <p:spPr>
          <a:xfrm>
            <a:off x="718200" y="1171225"/>
            <a:ext cx="76584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Los profesionales, gerentes y líderes promoverán y se suscribirán a un enfoque ético en la administración del desarrollo y mantenimiento del software</a:t>
            </a:r>
            <a:endParaRPr sz="16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46" name="Google Shape;146;p35"/>
          <p:cNvSpPr/>
          <p:nvPr/>
        </p:nvSpPr>
        <p:spPr>
          <a:xfrm>
            <a:off x="810350" y="2190300"/>
            <a:ext cx="982500" cy="960600"/>
          </a:xfrm>
          <a:prstGeom prst="wedgeRoundRectCallout">
            <a:avLst>
              <a:gd fmla="val -20337" name="adj1"/>
              <a:gd fmla="val 5000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¿Quiere un software gratuito?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7" name="Google Shape;147;p35"/>
          <p:cNvSpPr/>
          <p:nvPr/>
        </p:nvSpPr>
        <p:spPr>
          <a:xfrm>
            <a:off x="3372800" y="2054578"/>
            <a:ext cx="2196300" cy="12453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Todo lo que hace es rogarle que lo actualice. Y si se actualiza, entonces le ruega que se actualice de nuevo y así sucesivamente.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8" name="Google Shape;148;p35"/>
          <p:cNvSpPr/>
          <p:nvPr/>
        </p:nvSpPr>
        <p:spPr>
          <a:xfrm>
            <a:off x="5898425" y="2038800"/>
            <a:ext cx="1220100" cy="13326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Y hace que todo el resto de su software funcione con lentitud.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9" name="Google Shape;149;p35"/>
          <p:cNvSpPr/>
          <p:nvPr/>
        </p:nvSpPr>
        <p:spPr>
          <a:xfrm>
            <a:off x="7219475" y="2585575"/>
            <a:ext cx="881700" cy="7143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¿Y es GRATIS?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0" name="Google Shape;150;p35"/>
          <p:cNvSpPr/>
          <p:nvPr/>
        </p:nvSpPr>
        <p:spPr>
          <a:xfrm>
            <a:off x="1908775" y="2091450"/>
            <a:ext cx="982500" cy="627600"/>
          </a:xfrm>
          <a:prstGeom prst="wedgeRoundRectCallout">
            <a:avLst>
              <a:gd fmla="val -20337" name="adj1"/>
              <a:gd fmla="val 5000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¿</a:t>
            </a:r>
            <a:r>
              <a:rPr lang="es" sz="1100">
                <a:latin typeface="Nunito"/>
                <a:ea typeface="Nunito"/>
                <a:cs typeface="Nunito"/>
                <a:sym typeface="Nunito"/>
              </a:rPr>
              <a:t>Qué</a:t>
            </a:r>
            <a:r>
              <a:rPr lang="es" sz="1100">
                <a:latin typeface="Nunito"/>
                <a:ea typeface="Nunito"/>
                <a:cs typeface="Nunito"/>
                <a:sym typeface="Nunito"/>
              </a:rPr>
              <a:t> es lo que hace?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125" y="1885525"/>
            <a:ext cx="8142044" cy="27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6"/>
          <p:cNvSpPr txBox="1"/>
          <p:nvPr/>
        </p:nvSpPr>
        <p:spPr>
          <a:xfrm>
            <a:off x="718200" y="4807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Principio 6: Profesión</a:t>
            </a:r>
            <a:endParaRPr b="1" sz="3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7" name="Google Shape;157;p36"/>
          <p:cNvSpPr txBox="1"/>
          <p:nvPr/>
        </p:nvSpPr>
        <p:spPr>
          <a:xfrm>
            <a:off x="718200" y="1171225"/>
            <a:ext cx="76584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Los profesionales incrementarán la integridad y reputación de la profesión congruentemente con el interés social</a:t>
            </a:r>
            <a:endParaRPr sz="16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58" name="Google Shape;158;p36"/>
          <p:cNvSpPr/>
          <p:nvPr/>
        </p:nvSpPr>
        <p:spPr>
          <a:xfrm>
            <a:off x="810350" y="2190300"/>
            <a:ext cx="2119800" cy="960600"/>
          </a:xfrm>
          <a:prstGeom prst="wedgeRoundRectCallout">
            <a:avLst>
              <a:gd fmla="val -20337" name="adj1"/>
              <a:gd fmla="val 5000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Los clientes se están quejando que vendimos sus datos personales.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59" name="Google Shape;159;p36"/>
          <p:cNvSpPr/>
          <p:nvPr/>
        </p:nvSpPr>
        <p:spPr>
          <a:xfrm>
            <a:off x="3487500" y="2091450"/>
            <a:ext cx="2119800" cy="9606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Y aparentemente todos los compradores eran ladrones de identidad.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0" name="Google Shape;160;p36"/>
          <p:cNvSpPr/>
          <p:nvPr/>
        </p:nvSpPr>
        <p:spPr>
          <a:xfrm>
            <a:off x="7009800" y="3004025"/>
            <a:ext cx="540300" cy="3603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Oh.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61" name="Google Shape;161;p36"/>
          <p:cNvSpPr/>
          <p:nvPr/>
        </p:nvSpPr>
        <p:spPr>
          <a:xfrm>
            <a:off x="6164650" y="2091450"/>
            <a:ext cx="2119800" cy="7839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Eso es imposible. Comprobamos la identidad de todos los comprad...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75" y="1730019"/>
            <a:ext cx="8142051" cy="278753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7"/>
          <p:cNvSpPr txBox="1"/>
          <p:nvPr/>
        </p:nvSpPr>
        <p:spPr>
          <a:xfrm>
            <a:off x="718200" y="480775"/>
            <a:ext cx="7707600" cy="62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rgbClr val="3F3F3F"/>
                </a:solidFill>
                <a:latin typeface="Rajdhani"/>
                <a:ea typeface="Rajdhani"/>
                <a:cs typeface="Rajdhani"/>
                <a:sym typeface="Rajdhani"/>
              </a:rPr>
              <a:t>Principio 7: Colegas</a:t>
            </a:r>
            <a:endParaRPr b="1" sz="3000">
              <a:solidFill>
                <a:srgbClr val="EC183F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68" name="Google Shape;168;p37"/>
          <p:cNvSpPr txBox="1"/>
          <p:nvPr/>
        </p:nvSpPr>
        <p:spPr>
          <a:xfrm>
            <a:off x="718200" y="1171225"/>
            <a:ext cx="7658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Los profesionales apoyarán y serán justos con sus colegas</a:t>
            </a:r>
            <a:endParaRPr sz="16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69" name="Google Shape;169;p37"/>
          <p:cNvSpPr/>
          <p:nvPr/>
        </p:nvSpPr>
        <p:spPr>
          <a:xfrm>
            <a:off x="762500" y="2003100"/>
            <a:ext cx="2167800" cy="960600"/>
          </a:xfrm>
          <a:prstGeom prst="wedgeRoundRectCallout">
            <a:avLst>
              <a:gd fmla="val -20337" name="adj1"/>
              <a:gd fmla="val 50003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Eres el primer empleado de la historia que no aprobó el curso de ética online.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0" name="Google Shape;170;p37"/>
          <p:cNvSpPr/>
          <p:nvPr/>
        </p:nvSpPr>
        <p:spPr>
          <a:xfrm>
            <a:off x="3487575" y="1914750"/>
            <a:ext cx="2119800" cy="10893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¡Protesto por el sistema de calificación! La ética es subjetiva. No hay respuestas correctas.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1" name="Google Shape;171;p37"/>
          <p:cNvSpPr/>
          <p:nvPr/>
        </p:nvSpPr>
        <p:spPr>
          <a:xfrm>
            <a:off x="7191975" y="2003100"/>
            <a:ext cx="1157400" cy="13041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era difícil saber qué respuestas buscaban.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72" name="Google Shape;172;p37"/>
          <p:cNvSpPr/>
          <p:nvPr/>
        </p:nvSpPr>
        <p:spPr>
          <a:xfrm>
            <a:off x="6034575" y="1960675"/>
            <a:ext cx="1157400" cy="1612800"/>
          </a:xfrm>
          <a:prstGeom prst="wedgeRoundRectCallout">
            <a:avLst>
              <a:gd fmla="val -7877" name="adj1"/>
              <a:gd fmla="val 500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latin typeface="Nunito"/>
                <a:ea typeface="Nunito"/>
                <a:cs typeface="Nunito"/>
                <a:sym typeface="Nunito"/>
              </a:rPr>
              <a:t>Dijiste que matarías a un compañero de trabajo si supieras que no te pillarían.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